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7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48FA94-DE03-4A49-9A7F-796432286D21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7F59C-17D1-4AB6-A73D-C636E411D4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224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FBFF5-E920-4DB8-BE73-33066A4444F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810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FBFF5-E920-4DB8-BE73-33066A4444F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553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E9DD9-F8F7-47C5-BE70-45C6FE5B3083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915E-CA3E-4AE4-A317-616C935428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2677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E9DD9-F8F7-47C5-BE70-45C6FE5B3083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915E-CA3E-4AE4-A317-616C935428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390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E9DD9-F8F7-47C5-BE70-45C6FE5B3083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915E-CA3E-4AE4-A317-616C935428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3171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E9DD9-F8F7-47C5-BE70-45C6FE5B3083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915E-CA3E-4AE4-A317-616C935428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584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E9DD9-F8F7-47C5-BE70-45C6FE5B3083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915E-CA3E-4AE4-A317-616C935428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879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E9DD9-F8F7-47C5-BE70-45C6FE5B3083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915E-CA3E-4AE4-A317-616C935428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62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E9DD9-F8F7-47C5-BE70-45C6FE5B3083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915E-CA3E-4AE4-A317-616C935428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445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E9DD9-F8F7-47C5-BE70-45C6FE5B3083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915E-CA3E-4AE4-A317-616C935428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257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E9DD9-F8F7-47C5-BE70-45C6FE5B3083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915E-CA3E-4AE4-A317-616C935428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287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E9DD9-F8F7-47C5-BE70-45C6FE5B3083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915E-CA3E-4AE4-A317-616C935428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079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E9DD9-F8F7-47C5-BE70-45C6FE5B3083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915E-CA3E-4AE4-A317-616C935428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54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E9DD9-F8F7-47C5-BE70-45C6FE5B3083}" type="datetimeFigureOut">
              <a:rPr lang="zh-CN" altLang="en-US" smtClean="0"/>
              <a:t>2020/3/2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38915E-CA3E-4AE4-A317-616C935428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51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zhihu.com/?target=https://zh.wikipedia.org/wiki/%E6%AD%A3%E6%80%81%E5%88%86%E5%B8%83" TargetMode="External"/><Relationship Id="rId7" Type="http://schemas.openxmlformats.org/officeDocument/2006/relationships/image" Target="../media/image12.png"/><Relationship Id="rId2" Type="http://schemas.openxmlformats.org/officeDocument/2006/relationships/hyperlink" Target="https://link.zhihu.com/?target=https://zh.wikipedia.org/wiki/%E9%9A%8F%E6%9C%BA%E5%8F%98%E9%87%8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link.zhihu.com/?target=https://zh.wikipedia.org/wiki/%E5%A4%9A%E5%85%83%E6%AD%A3%E6%80%81%E5%88%86%E5%B8%83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github.com/microsoft/nni/blob/master/docs/zh_CN/Compressor/Overview.md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icrosoft/nni/blob/master/docs/zh_CN/Tuner/BuiltinTuner.md" TargetMode="External"/><Relationship Id="rId5" Type="http://schemas.openxmlformats.org/officeDocument/2006/relationships/hyperlink" Target="https://github.com/microsoft/nni/blob/master/docs/zh_CN/NAS/Overview.md" TargetMode="External"/><Relationship Id="rId4" Type="http://schemas.openxmlformats.org/officeDocument/2006/relationships/hyperlink" Target="https://github.com/microsoft/nni/blob/master/docs/zh_CN/FeatureEngineering/Overview.md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82357" y="2144552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sz="5400" b="1" dirty="0"/>
              <a:t>Hyper Parameter Optimization</a:t>
            </a:r>
            <a:r>
              <a:rPr lang="zh-CN" altLang="en-US" sz="5400" b="1" dirty="0" smtClean="0">
                <a:solidFill>
                  <a:srgbClr val="FF0000"/>
                </a:solidFill>
              </a:rPr>
              <a:t/>
            </a:r>
            <a:br>
              <a:rPr lang="zh-CN" altLang="en-US" sz="5400" b="1" dirty="0" smtClean="0">
                <a:solidFill>
                  <a:srgbClr val="FF0000"/>
                </a:solidFill>
              </a:rPr>
            </a:br>
            <a:endParaRPr lang="en-US" altLang="zh-CN" sz="5400" b="1" dirty="0"/>
          </a:p>
        </p:txBody>
      </p:sp>
    </p:spTree>
    <p:extLst>
      <p:ext uri="{BB962C8B-B14F-4D97-AF65-F5344CB8AC3E}">
        <p14:creationId xmlns:p14="http://schemas.microsoft.com/office/powerpoint/2010/main" val="24826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高斯过程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800" dirty="0" smtClean="0"/>
              <a:t>高斯过程是</a:t>
            </a:r>
            <a:r>
              <a:rPr lang="zh-CN" altLang="en-US" sz="1800" dirty="0">
                <a:hlinkClick r:id="rId2"/>
              </a:rPr>
              <a:t>观测值</a:t>
            </a:r>
            <a:r>
              <a:rPr lang="zh-CN" altLang="en-US" sz="1800" dirty="0"/>
              <a:t>出现在一个连续域（例如时间或空间）的统计模型。在高斯过程中，连续输入空间中每个点都是与一个</a:t>
            </a:r>
            <a:r>
              <a:rPr lang="zh-CN" altLang="en-US" sz="1800" dirty="0">
                <a:hlinkClick r:id="rId3"/>
              </a:rPr>
              <a:t>正态分布</a:t>
            </a:r>
            <a:r>
              <a:rPr lang="zh-CN" altLang="en-US" sz="1800" dirty="0"/>
              <a:t>的</a:t>
            </a:r>
            <a:r>
              <a:rPr lang="zh-CN" altLang="en-US" sz="1800" dirty="0">
                <a:hlinkClick r:id="rId2"/>
              </a:rPr>
              <a:t>随机变量</a:t>
            </a:r>
            <a:r>
              <a:rPr lang="zh-CN" altLang="en-US" sz="1800" dirty="0"/>
              <a:t>相关联。此外，这些随机变量的每个有限集合都有一个</a:t>
            </a:r>
            <a:r>
              <a:rPr lang="zh-CN" altLang="en-US" sz="1800" dirty="0">
                <a:hlinkClick r:id="rId4"/>
              </a:rPr>
              <a:t>多元正态分布</a:t>
            </a:r>
            <a:r>
              <a:rPr lang="zh-CN" altLang="en-US" sz="1800" dirty="0"/>
              <a:t>。高斯过程的分布是所有那些（无限多个）随机变量的联合分布，正因如此，它是连续域（例如时间或</a:t>
            </a:r>
            <a:r>
              <a:rPr lang="zh-CN" altLang="en-US" sz="1800" dirty="0" smtClean="0"/>
              <a:t>空间）的</a:t>
            </a:r>
            <a:r>
              <a:rPr lang="zh-CN" altLang="en-US" sz="1800" dirty="0"/>
              <a:t>分布。</a:t>
            </a:r>
          </a:p>
        </p:txBody>
      </p:sp>
      <p:pic>
        <p:nvPicPr>
          <p:cNvPr id="6146" name="Picture 2" descr="https://img2018.cnblogs.com/blog/1573109/201905/1573109-20190514141146104-178440353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67" y="3367770"/>
            <a:ext cx="5088913" cy="294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img2018.cnblogs.com/blog/1573109/201905/1573109-20190514142344545-3883082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226" y="3387556"/>
            <a:ext cx="4704826" cy="333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2602" y="2654839"/>
            <a:ext cx="2292511" cy="56184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031722" y="2843307"/>
            <a:ext cx="4215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>
                <a:solidFill>
                  <a:srgbClr val="FF0000"/>
                </a:solidFill>
              </a:rPr>
              <a:t>用均值和核函数（协方差矩阵）来表示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5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贝叶斯优化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352" y="1458284"/>
            <a:ext cx="6697133" cy="499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21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采集函数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7502" y="1825625"/>
            <a:ext cx="96969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2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开发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探索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开发 </a:t>
            </a:r>
            <a:r>
              <a:rPr lang="en-US" altLang="zh-CN" dirty="0"/>
              <a:t>(exploitation)</a:t>
            </a:r>
            <a:r>
              <a:rPr lang="zh-CN" altLang="en-US" dirty="0"/>
              <a:t>： 根据后验分布，在最可能出现全局最优解的区域进行</a:t>
            </a:r>
            <a:r>
              <a:rPr lang="zh-CN" altLang="en-US" dirty="0" smtClean="0"/>
              <a:t>采样开发</a:t>
            </a:r>
            <a:r>
              <a:rPr lang="zh-CN" altLang="en-US" dirty="0"/>
              <a:t>高意味着均值</a:t>
            </a:r>
            <a:r>
              <a:rPr lang="zh-CN" altLang="en-US" dirty="0" smtClean="0"/>
              <a:t>高。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探索 </a:t>
            </a:r>
            <a:r>
              <a:rPr lang="en-US" altLang="zh-CN" dirty="0"/>
              <a:t>(exploration): </a:t>
            </a:r>
            <a:r>
              <a:rPr lang="zh-CN" altLang="en-US" dirty="0"/>
              <a:t>在还未取样的区域获取</a:t>
            </a:r>
            <a:r>
              <a:rPr lang="zh-CN" altLang="en-US" dirty="0" smtClean="0"/>
              <a:t>采样点， 探索</a:t>
            </a:r>
            <a:r>
              <a:rPr lang="zh-CN" altLang="en-US" dirty="0"/>
              <a:t>高意味着方差</a:t>
            </a:r>
            <a:r>
              <a:rPr lang="zh-CN" altLang="en-US" dirty="0" smtClean="0"/>
              <a:t>高。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83092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采集函数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2937" y="1554390"/>
            <a:ext cx="7992850" cy="472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70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采集函数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276" y="1504201"/>
            <a:ext cx="8872071" cy="481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4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采集函数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5789" y="1581631"/>
            <a:ext cx="93159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7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</a:t>
            </a:r>
            <a:r>
              <a:rPr lang="en-US" altLang="zh-CN" dirty="0" smtClean="0"/>
              <a:t>.</a:t>
            </a:r>
            <a:r>
              <a:rPr lang="zh-CN" altLang="en-US" dirty="0" smtClean="0"/>
              <a:t>特征工程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4064" y="2441360"/>
            <a:ext cx="10515600" cy="188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2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 err="1"/>
              <a:t>GBDTSelect</a:t>
            </a:r>
            <a:r>
              <a:rPr lang="en-US" altLang="zh-CN" sz="4000" b="1" dirty="0" err="1"/>
              <a:t>or</a:t>
            </a:r>
            <a:endParaRPr lang="zh-CN" altLang="en-US" sz="4000" b="1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653" y="2090061"/>
            <a:ext cx="11283408" cy="243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3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 err="1"/>
              <a:t>GBDTSelector</a:t>
            </a:r>
            <a:endParaRPr lang="zh-CN" altLang="en-US" sz="4000" b="1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3473" y="1632677"/>
            <a:ext cx="4837464" cy="43513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51" y="2241900"/>
            <a:ext cx="5796692" cy="2437491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H="1">
            <a:off x="2403446" y="4324525"/>
            <a:ext cx="184558" cy="859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069597" y="5272481"/>
            <a:ext cx="397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返回重要性排序前</a:t>
            </a:r>
            <a:r>
              <a:rPr lang="en-US" altLang="zh-CN" dirty="0" smtClean="0">
                <a:solidFill>
                  <a:srgbClr val="FF0000"/>
                </a:solidFill>
              </a:rPr>
              <a:t>10</a:t>
            </a:r>
            <a:r>
              <a:rPr lang="zh-CN" altLang="en-US" dirty="0" smtClean="0">
                <a:solidFill>
                  <a:srgbClr val="FF0000"/>
                </a:solidFill>
              </a:rPr>
              <a:t>的特征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10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77801"/>
            <a:ext cx="10515600" cy="1158875"/>
          </a:xfrm>
        </p:spPr>
        <p:txBody>
          <a:bodyPr>
            <a:normAutofit fontScale="90000"/>
          </a:bodyPr>
          <a:lstStyle/>
          <a:p>
            <a:r>
              <a:rPr lang="en-US" altLang="zh-CN" b="1" dirty="0" err="1" smtClean="0"/>
              <a:t>AutoML</a:t>
            </a:r>
            <a:r>
              <a:rPr lang="zh-CN" altLang="en-US" b="1" dirty="0" smtClean="0"/>
              <a:t>（</a:t>
            </a:r>
            <a:r>
              <a:rPr lang="en-US" altLang="zh-CN" b="1" dirty="0" smtClean="0"/>
              <a:t>Automated </a:t>
            </a:r>
            <a:r>
              <a:rPr lang="en-US" altLang="zh-CN" b="1" dirty="0"/>
              <a:t>Machine </a:t>
            </a:r>
            <a:r>
              <a:rPr lang="en-US" altLang="zh-CN" b="1" dirty="0" smtClean="0"/>
              <a:t>Learning</a:t>
            </a:r>
            <a:r>
              <a:rPr lang="zh-CN" altLang="en-US" b="1" dirty="0" smtClean="0"/>
              <a:t>）</a:t>
            </a:r>
            <a:r>
              <a:rPr lang="en-US" altLang="zh-CN" b="1" dirty="0"/>
              <a:t/>
            </a:r>
            <a:br>
              <a:rPr lang="en-US" altLang="zh-CN" b="1" dirty="0"/>
            </a:br>
            <a:r>
              <a:rPr lang="zh-CN" altLang="en-US" b="1" dirty="0"/>
              <a:t/>
            </a:r>
            <a:br>
              <a:rPr lang="zh-CN" altLang="en-US" b="1" dirty="0"/>
            </a:b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99066"/>
            <a:ext cx="10267501" cy="5198533"/>
          </a:xfrm>
        </p:spPr>
      </p:pic>
      <p:sp>
        <p:nvSpPr>
          <p:cNvPr id="9" name="文本框 8"/>
          <p:cNvSpPr txBox="1"/>
          <p:nvPr/>
        </p:nvSpPr>
        <p:spPr>
          <a:xfrm>
            <a:off x="5638801" y="1424342"/>
            <a:ext cx="3798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Hyper Parameter Optimization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81942" y="5009285"/>
            <a:ext cx="331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Neural </a:t>
            </a:r>
            <a:r>
              <a:rPr lang="en-US" altLang="zh-CN" b="1" dirty="0" smtClean="0">
                <a:solidFill>
                  <a:srgbClr val="FF0000"/>
                </a:solidFill>
              </a:rPr>
              <a:t>Architecture </a:t>
            </a:r>
            <a:r>
              <a:rPr lang="en-US" altLang="zh-CN" b="1" dirty="0">
                <a:solidFill>
                  <a:srgbClr val="FF0000"/>
                </a:solidFill>
              </a:rPr>
              <a:t>S</a:t>
            </a:r>
            <a:r>
              <a:rPr lang="en-US" altLang="zh-CN" b="1" dirty="0" smtClean="0">
                <a:solidFill>
                  <a:srgbClr val="FF0000"/>
                </a:solidFill>
              </a:rPr>
              <a:t>earch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94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 smtClean="0"/>
              <a:t/>
            </a:r>
            <a:br>
              <a:rPr lang="en-US" altLang="zh-CN" b="1" dirty="0" smtClean="0"/>
            </a:br>
            <a:r>
              <a:rPr lang="en-US" altLang="zh-CN" b="1" dirty="0" err="1" smtClean="0"/>
              <a:t>GradientFeatureSelector</a:t>
            </a:r>
            <a:r>
              <a:rPr lang="en-US" altLang="zh-CN" b="1" dirty="0"/>
              <a:t/>
            </a:r>
            <a:br>
              <a:rPr lang="en-US" altLang="zh-CN" b="1" dirty="0"/>
            </a:b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949" y="1474474"/>
            <a:ext cx="10515600" cy="401340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8200" y="5796793"/>
            <a:ext cx="10352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论文连接：</a:t>
            </a:r>
            <a:r>
              <a:rPr lang="en-US" altLang="zh-CN" dirty="0"/>
              <a:t>https://arxiv.org/pdf/1908.10382.pdf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968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</a:t>
            </a:r>
            <a:r>
              <a:rPr lang="en-US" altLang="zh-CN" dirty="0" smtClean="0"/>
              <a:t>.</a:t>
            </a:r>
            <a:r>
              <a:rPr lang="zh-CN" altLang="en-US" dirty="0" smtClean="0"/>
              <a:t>使用方法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792" y="2521642"/>
            <a:ext cx="7143750" cy="1952625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>
            <a:off x="4228051" y="4358081"/>
            <a:ext cx="1740716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V="1">
            <a:off x="3410125" y="1484851"/>
            <a:ext cx="1757493" cy="15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3302466" y="3425181"/>
            <a:ext cx="4453156" cy="72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002323" y="5075340"/>
            <a:ext cx="309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搜索空间文件</a:t>
            </a:r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755622" y="3198348"/>
            <a:ext cx="309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定义模型及获取超参</a:t>
            </a:r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47608" y="1300185"/>
            <a:ext cx="309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配置文件</a:t>
            </a:r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98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第一步</a:t>
            </a:r>
            <a:endParaRPr lang="zh-CN" alt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691392" y="1690688"/>
            <a:ext cx="11255004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2000" dirty="0">
                <a:latin typeface="+mn-lt"/>
              </a:rPr>
              <a:t>定义 JSON 格式的搜索空间文件，包括所有需要搜索的超参的名称和</a:t>
            </a:r>
            <a:r>
              <a:rPr lang="zh-CN" altLang="zh-CN" sz="2000" dirty="0">
                <a:latin typeface="+mn-lt"/>
              </a:rPr>
              <a:t>分布（离散和连续</a:t>
            </a:r>
            <a:r>
              <a:rPr lang="zh-CN" altLang="zh-CN" sz="2000" dirty="0">
                <a:latin typeface="+mn-lt"/>
              </a:rPr>
              <a:t>值均可）。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675" y="2892487"/>
            <a:ext cx="9548376" cy="270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32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第二步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767" y="1627464"/>
            <a:ext cx="5271560" cy="35973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528" y="1786543"/>
            <a:ext cx="5025137" cy="2013364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>
            <a:off x="1086374" y="5224812"/>
            <a:ext cx="419450" cy="681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>
            <a:off x="9471171" y="2516697"/>
            <a:ext cx="62917" cy="1946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67592" y="5960378"/>
            <a:ext cx="1791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返回结果给</a:t>
            </a:r>
            <a:r>
              <a:rPr lang="en-US" altLang="zh-CN" dirty="0" smtClean="0">
                <a:solidFill>
                  <a:srgbClr val="FF0000"/>
                </a:solidFill>
              </a:rPr>
              <a:t>NNI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495251" y="4462943"/>
            <a:ext cx="1791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取得下一组超参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02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第三步</a:t>
            </a:r>
            <a:endParaRPr lang="zh-CN" alt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301381" y="1493701"/>
            <a:ext cx="11732625" cy="7078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2000" dirty="0">
                <a:latin typeface="+mn-lt"/>
              </a:rPr>
              <a:t>定义 YAML 格式的配置文件，其中声明了搜索空间</a:t>
            </a:r>
            <a:r>
              <a:rPr lang="zh-CN" altLang="zh-CN" sz="2000" dirty="0" smtClean="0">
                <a:latin typeface="+mn-lt"/>
              </a:rPr>
              <a:t>和</a:t>
            </a:r>
            <a:r>
              <a:rPr lang="zh-CN" altLang="en-US" sz="2000" dirty="0" smtClean="0">
                <a:latin typeface="+mn-lt"/>
              </a:rPr>
              <a:t>训练</a:t>
            </a:r>
            <a:r>
              <a:rPr lang="zh-CN" altLang="zh-CN" sz="2000" dirty="0" smtClean="0">
                <a:latin typeface="+mn-lt"/>
              </a:rPr>
              <a:t>文件</a:t>
            </a:r>
            <a:r>
              <a:rPr lang="zh-CN" altLang="zh-CN" sz="2000" dirty="0">
                <a:latin typeface="+mn-lt"/>
              </a:rPr>
              <a:t>的路径，以及其它信息，如调优算法，最大尝试次数</a:t>
            </a:r>
            <a:r>
              <a:rPr lang="zh-CN" altLang="zh-CN" sz="2000" dirty="0" smtClean="0">
                <a:latin typeface="+mn-lt"/>
              </a:rPr>
              <a:t>，最大</a:t>
            </a:r>
            <a:r>
              <a:rPr lang="zh-CN" altLang="zh-CN" sz="2000" dirty="0">
                <a:latin typeface="+mn-lt"/>
              </a:rPr>
              <a:t>运行时间等等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ea typeface="Lato"/>
              </a:rPr>
              <a:t>。</a:t>
            </a:r>
            <a:r>
              <a:rPr kumimoji="0" lang="zh-CN" altLang="zh-CN" sz="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752" y="2483142"/>
            <a:ext cx="4958930" cy="397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42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四</a:t>
            </a:r>
            <a:r>
              <a:rPr lang="en-US" altLang="zh-CN" dirty="0" smtClean="0"/>
              <a:t>.</a:t>
            </a:r>
            <a:r>
              <a:rPr lang="zh-CN" altLang="en-US" dirty="0" smtClean="0"/>
              <a:t>实例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7693" y="1690688"/>
            <a:ext cx="729649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8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Tune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56825"/>
            <a:ext cx="11099334" cy="486561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CN" altLang="en-US" b="1" dirty="0" smtClean="0"/>
              <a:t>结构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sz="2100" dirty="0" smtClean="0"/>
          </a:p>
          <a:p>
            <a:pPr marL="0" indent="0">
              <a:buNone/>
            </a:pPr>
            <a:endParaRPr lang="en-US" altLang="zh-CN" sz="2100" dirty="0"/>
          </a:p>
          <a:p>
            <a:pPr marL="0" indent="0">
              <a:buNone/>
            </a:pPr>
            <a:endParaRPr lang="en-US" altLang="zh-CN" sz="2100" dirty="0" smtClean="0"/>
          </a:p>
          <a:p>
            <a:pPr marL="0" indent="0">
              <a:buNone/>
            </a:pPr>
            <a:endParaRPr lang="en-US" altLang="zh-CN" sz="2100" dirty="0"/>
          </a:p>
          <a:p>
            <a:pPr marL="0" indent="0">
              <a:buNone/>
            </a:pPr>
            <a:r>
              <a:rPr lang="zh-CN" altLang="en-US" b="1" dirty="0"/>
              <a:t>特点：</a:t>
            </a:r>
            <a:endParaRPr lang="en-US" altLang="zh-CN" b="1" dirty="0"/>
          </a:p>
          <a:p>
            <a:r>
              <a:rPr lang="zh-CN" altLang="en-US" sz="2100" dirty="0" smtClean="0"/>
              <a:t>使用简单，代码量少。</a:t>
            </a:r>
            <a:endParaRPr lang="zh-CN" altLang="en-US" sz="2100" dirty="0"/>
          </a:p>
          <a:p>
            <a:r>
              <a:rPr lang="zh-CN" altLang="en-US" sz="2100" dirty="0" smtClean="0"/>
              <a:t>支持大多数现有</a:t>
            </a:r>
            <a:r>
              <a:rPr lang="zh-CN" altLang="en-US" sz="2100" dirty="0"/>
              <a:t>机器学习</a:t>
            </a:r>
            <a:r>
              <a:rPr lang="zh-CN" altLang="en-US" sz="2100" dirty="0" smtClean="0"/>
              <a:t>框架。</a:t>
            </a:r>
            <a:endParaRPr lang="en-US" altLang="zh-CN" sz="2100" dirty="0"/>
          </a:p>
          <a:p>
            <a:r>
              <a:rPr lang="zh-CN" altLang="en-US" sz="2100" dirty="0" smtClean="0"/>
              <a:t>可使用</a:t>
            </a:r>
            <a:r>
              <a:rPr lang="en-US" altLang="zh-CN" sz="2100" dirty="0" err="1"/>
              <a:t>TensorBoard</a:t>
            </a:r>
            <a:r>
              <a:rPr lang="zh-CN" altLang="en-US" sz="2100" dirty="0"/>
              <a:t>可视化结果。</a:t>
            </a:r>
          </a:p>
          <a:p>
            <a:r>
              <a:rPr lang="zh-CN" altLang="en-US" sz="2100" dirty="0"/>
              <a:t>能选择任何可扩展的先进</a:t>
            </a:r>
            <a:r>
              <a:rPr lang="zh-CN" altLang="en-US" sz="2100" dirty="0" smtClean="0"/>
              <a:t>算法</a:t>
            </a:r>
            <a:r>
              <a:rPr lang="zh-CN" altLang="en-US" sz="2100" dirty="0"/>
              <a:t>。</a:t>
            </a:r>
          </a:p>
        </p:txBody>
      </p:sp>
      <p:pic>
        <p:nvPicPr>
          <p:cNvPr id="1026" name="Picture 2" descr="https://img-blog.csdn.net/20180724093641519?watermark/2/text/aHR0cHM6Ly9ibG9nLmNzZG4ubmV0L3UwMTEyNTQxODA=/font/5a6L5L2T/fontsize/400/fill/I0JBQkFCMA==/dissolve/7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886" y="1953913"/>
            <a:ext cx="672465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TPOT</a:t>
            </a:r>
            <a:endParaRPr lang="zh-CN" altLang="en-US" dirty="0"/>
          </a:p>
        </p:txBody>
      </p:sp>
      <p:pic>
        <p:nvPicPr>
          <p:cNvPr id="2050" name="Picture 2" descr="https://img2018.cnblogs.com/blog/1473228/201811/1473228-20181109102930967-1892955210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794" y="1509365"/>
            <a:ext cx="6250647" cy="297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1010873" y="4811086"/>
            <a:ext cx="10658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TPOT</a:t>
            </a:r>
            <a:r>
              <a:rPr lang="zh-CN" altLang="en-US" dirty="0"/>
              <a:t>目前支持</a:t>
            </a:r>
            <a:r>
              <a:rPr lang="zh-CN" altLang="en-US" dirty="0" smtClean="0"/>
              <a:t>的</a:t>
            </a:r>
            <a:r>
              <a:rPr lang="zh-CN" altLang="en-US" dirty="0"/>
              <a:t>模型</a:t>
            </a:r>
            <a:r>
              <a:rPr lang="zh-CN" altLang="en-US" dirty="0" smtClean="0"/>
              <a:t>主要有决策树</a:t>
            </a:r>
            <a:r>
              <a:rPr lang="zh-CN" altLang="en-US" dirty="0"/>
              <a:t>、集成树、</a:t>
            </a:r>
            <a:r>
              <a:rPr lang="en-US" altLang="zh-CN" dirty="0"/>
              <a:t>SVM</a:t>
            </a:r>
            <a:r>
              <a:rPr lang="zh-CN" altLang="en-US" dirty="0"/>
              <a:t>、</a:t>
            </a:r>
            <a:r>
              <a:rPr lang="en-US" altLang="zh-CN" dirty="0"/>
              <a:t>KNN</a:t>
            </a:r>
            <a:r>
              <a:rPr lang="zh-CN" altLang="en-US" dirty="0"/>
              <a:t>、线性模型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XgBoost</a:t>
            </a:r>
            <a:r>
              <a:rPr lang="zh-CN" altLang="en-US" dirty="0"/>
              <a:t>。</a:t>
            </a:r>
          </a:p>
          <a:p>
            <a:r>
              <a:rPr lang="en-US" altLang="zh-CN" dirty="0" smtClean="0"/>
              <a:t>TPOT</a:t>
            </a:r>
            <a:r>
              <a:rPr lang="zh-CN" altLang="en-US" dirty="0"/>
              <a:t>会对输入的数据做进一步处理操作，例如二值化、聚类、降维、标准化、正则化、独热编码操作等。</a:t>
            </a:r>
          </a:p>
          <a:p>
            <a:r>
              <a:rPr lang="zh-CN" altLang="en-US" dirty="0"/>
              <a:t>根据模型效果，</a:t>
            </a:r>
            <a:r>
              <a:rPr lang="en-US" altLang="zh-CN" dirty="0"/>
              <a:t>TPOT</a:t>
            </a:r>
            <a:r>
              <a:rPr lang="zh-CN" altLang="en-US" dirty="0"/>
              <a:t>会对输入特征做特征选择操作，包括基于树模型、基于方差、基于</a:t>
            </a:r>
            <a:r>
              <a:rPr lang="en-US" altLang="zh-CN" dirty="0"/>
              <a:t>F-</a:t>
            </a:r>
            <a:r>
              <a:rPr lang="zh-CN" altLang="en-US" dirty="0"/>
              <a:t>值的</a:t>
            </a:r>
            <a:r>
              <a:rPr lang="zh-CN" altLang="en-US" dirty="0" smtClean="0"/>
              <a:t>百分比。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627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58" y="591424"/>
            <a:ext cx="2542788" cy="9929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344" y="1584379"/>
            <a:ext cx="7213792" cy="355661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92760" y="5427677"/>
            <a:ext cx="10544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NNI </a:t>
            </a:r>
            <a:r>
              <a:rPr lang="zh-CN" altLang="en-US" dirty="0" smtClean="0"/>
              <a:t>由微软开发，是</a:t>
            </a:r>
            <a:r>
              <a:rPr lang="zh-CN" altLang="en-US" dirty="0"/>
              <a:t>一个轻量但强大的工具包，帮助用户自动的进行</a:t>
            </a:r>
            <a:r>
              <a:rPr lang="zh-CN" altLang="en-US" dirty="0">
                <a:hlinkClick r:id="rId4"/>
              </a:rPr>
              <a:t>特征工程</a:t>
            </a:r>
            <a:r>
              <a:rPr lang="zh-CN" altLang="en-US" dirty="0"/>
              <a:t>，</a:t>
            </a:r>
            <a:r>
              <a:rPr lang="zh-CN" altLang="en-US" dirty="0">
                <a:hlinkClick r:id="rId5"/>
              </a:rPr>
              <a:t>神经网络架构搜索</a:t>
            </a:r>
            <a:r>
              <a:rPr lang="zh-CN" altLang="en-US" dirty="0"/>
              <a:t>，</a:t>
            </a:r>
            <a:r>
              <a:rPr lang="zh-CN" altLang="en-US" dirty="0">
                <a:hlinkClick r:id="rId6"/>
              </a:rPr>
              <a:t>超参调优</a:t>
            </a:r>
            <a:r>
              <a:rPr lang="zh-CN" altLang="en-US" dirty="0"/>
              <a:t>以及</a:t>
            </a:r>
            <a:r>
              <a:rPr lang="zh-CN" altLang="en-US" dirty="0">
                <a:hlinkClick r:id="rId7"/>
              </a:rPr>
              <a:t>模型压缩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88073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21666" y="1825625"/>
            <a:ext cx="6832134" cy="4351338"/>
          </a:xfrm>
        </p:spPr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超参调优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特征工程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使用方法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4.</a:t>
            </a:r>
            <a:r>
              <a:rPr lang="zh-CN" altLang="en-US" dirty="0" smtClean="0"/>
              <a:t>实例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475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</a:t>
            </a:r>
            <a:r>
              <a:rPr lang="en-US" altLang="zh-CN" dirty="0" smtClean="0"/>
              <a:t>.</a:t>
            </a:r>
            <a:r>
              <a:rPr lang="zh-CN" altLang="en-US" dirty="0" smtClean="0"/>
              <a:t>超参调优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050" y="1643893"/>
            <a:ext cx="1983404" cy="445071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1599852" y="4387443"/>
            <a:ext cx="2074525" cy="1224792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98" name="Picture 2" descr="在这里插入图片描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709" y="1508080"/>
            <a:ext cx="4122811" cy="458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251670" y="5192785"/>
            <a:ext cx="1233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Gaussian Process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1194208" y="5490594"/>
            <a:ext cx="986931" cy="67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882044" y="3464113"/>
            <a:ext cx="2084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Surrogate </a:t>
            </a:r>
            <a:r>
              <a:rPr lang="en-US" altLang="zh-CN" dirty="0" smtClean="0">
                <a:solidFill>
                  <a:srgbClr val="FF0000"/>
                </a:solidFill>
              </a:rPr>
              <a:t>Function</a:t>
            </a:r>
            <a:r>
              <a:rPr lang="zh-CN" altLang="en-US" dirty="0" smtClean="0">
                <a:solidFill>
                  <a:srgbClr val="FF0000"/>
                </a:solidFill>
              </a:rPr>
              <a:t>（替代函数）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cxnSp>
        <p:nvCxnSpPr>
          <p:cNvPr id="12" name="直接箭头连接符 11"/>
          <p:cNvCxnSpPr/>
          <p:nvPr/>
        </p:nvCxnSpPr>
        <p:spPr>
          <a:xfrm flipH="1" flipV="1">
            <a:off x="6933501" y="3649211"/>
            <a:ext cx="931178" cy="4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 flipV="1">
            <a:off x="6933501" y="4556891"/>
            <a:ext cx="931178" cy="4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835905" y="4332002"/>
            <a:ext cx="2176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Acquisition Function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（采集函数）</a:t>
            </a:r>
          </a:p>
        </p:txBody>
      </p:sp>
    </p:spTree>
    <p:extLst>
      <p:ext uri="{BB962C8B-B14F-4D97-AF65-F5344CB8AC3E}">
        <p14:creationId xmlns:p14="http://schemas.microsoft.com/office/powerpoint/2010/main" val="156237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0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1.</a:t>
            </a:r>
            <a:r>
              <a:rPr lang="zh-CN" altLang="en-US" dirty="0" smtClean="0"/>
              <a:t>替代函数的作用是什么？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2.</a:t>
            </a:r>
            <a:r>
              <a:rPr lang="zh-CN" altLang="en-US" dirty="0" smtClean="0"/>
              <a:t>为什么可以用高斯过程回归来作为替代函数？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3.</a:t>
            </a:r>
            <a:r>
              <a:rPr lang="zh-CN" altLang="en-US" dirty="0" smtClean="0"/>
              <a:t>采集函数的作用 是什么？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727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贝叶斯优化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1287"/>
            <a:ext cx="10515600" cy="23084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178653" y="4865615"/>
                <a:ext cx="982770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zh-CN" altLang="en-US" dirty="0" smtClean="0"/>
                  <a:t>因为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zh-CN" dirty="0"/>
                  <a:t>自身很难</a:t>
                </a:r>
                <a:r>
                  <a:rPr lang="zh-CN" altLang="en-US" dirty="0"/>
                  <a:t>估计</a:t>
                </a:r>
                <a:r>
                  <a:rPr lang="zh-CN" altLang="zh-CN" dirty="0"/>
                  <a:t>，我们需要用一个替代模型去近似。在这里高斯过程是非常好的选择。因为高斯过程的先验和后验都非常容易计算</a:t>
                </a:r>
                <a:r>
                  <a:rPr lang="zh-CN" altLang="en-US" dirty="0"/>
                  <a:t>。</a:t>
                </a:r>
                <a:r>
                  <a:rPr lang="zh-CN" altLang="en-US" dirty="0" smtClean="0"/>
                  <a:t>它假设</a:t>
                </a:r>
                <a14:m>
                  <m:oMath xmlns:m="http://schemas.openxmlformats.org/officeDocument/2006/math">
                    <m:r>
                      <a:rPr lang="en-US" altLang="zh-CN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得到的结果具有随机性，服从一个高斯过程。</a:t>
                </a:r>
                <a:endParaRPr lang="zh-CN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653" y="4865615"/>
                <a:ext cx="9827703" cy="923330"/>
              </a:xfrm>
              <a:prstGeom prst="rect">
                <a:avLst/>
              </a:prstGeom>
              <a:blipFill>
                <a:blip r:embed="rId3"/>
                <a:stretch>
                  <a:fillRect l="-496" t="-3289" r="-27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utoShape 10" descr="[公式]"/>
          <p:cNvSpPr>
            <a:spLocks noChangeAspect="1" noChangeArrowheads="1"/>
          </p:cNvSpPr>
          <p:nvPr/>
        </p:nvSpPr>
        <p:spPr bwMode="auto">
          <a:xfrm>
            <a:off x="54260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2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1095</TotalTime>
  <Words>554</Words>
  <Application>Microsoft Office PowerPoint</Application>
  <PresentationFormat>宽屏</PresentationFormat>
  <Paragraphs>78</Paragraphs>
  <Slides>25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Lato</vt:lpstr>
      <vt:lpstr>等线</vt:lpstr>
      <vt:lpstr>等线 Light</vt:lpstr>
      <vt:lpstr>Arial</vt:lpstr>
      <vt:lpstr>Cambria Math</vt:lpstr>
      <vt:lpstr>Office 主题​​</vt:lpstr>
      <vt:lpstr>Hyper Parameter Optimization </vt:lpstr>
      <vt:lpstr>AutoML（Automated Machine Learning）  </vt:lpstr>
      <vt:lpstr>Tune</vt:lpstr>
      <vt:lpstr>TPOT</vt:lpstr>
      <vt:lpstr>PowerPoint 演示文稿</vt:lpstr>
      <vt:lpstr>PowerPoint 演示文稿</vt:lpstr>
      <vt:lpstr>一.超参调优</vt:lpstr>
      <vt:lpstr>PowerPoint 演示文稿</vt:lpstr>
      <vt:lpstr>贝叶斯优化</vt:lpstr>
      <vt:lpstr>高斯过程</vt:lpstr>
      <vt:lpstr>贝叶斯优化</vt:lpstr>
      <vt:lpstr>采集函数</vt:lpstr>
      <vt:lpstr>开发&amp;探索</vt:lpstr>
      <vt:lpstr>采集函数</vt:lpstr>
      <vt:lpstr>采集函数</vt:lpstr>
      <vt:lpstr>采集函数</vt:lpstr>
      <vt:lpstr>二.特征工程</vt:lpstr>
      <vt:lpstr>GBDTSelector</vt:lpstr>
      <vt:lpstr>GBDTSelector</vt:lpstr>
      <vt:lpstr> GradientFeatureSelector </vt:lpstr>
      <vt:lpstr>三.使用方法</vt:lpstr>
      <vt:lpstr>第一步</vt:lpstr>
      <vt:lpstr>第二步</vt:lpstr>
      <vt:lpstr>第三步</vt:lpstr>
      <vt:lpstr>四.实例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Hyper Parameter Optimization</dc:title>
  <dc:creator>韩 昊辰</dc:creator>
  <cp:lastModifiedBy>韩 昊辰</cp:lastModifiedBy>
  <cp:revision>39</cp:revision>
  <dcterms:created xsi:type="dcterms:W3CDTF">2020-03-01T10:47:44Z</dcterms:created>
  <dcterms:modified xsi:type="dcterms:W3CDTF">2020-03-02T17:14:10Z</dcterms:modified>
</cp:coreProperties>
</file>